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7" r:id="rId2"/>
    <p:sldId id="258" r:id="rId3"/>
    <p:sldId id="275" r:id="rId4"/>
    <p:sldId id="265" r:id="rId5"/>
    <p:sldId id="271" r:id="rId6"/>
    <p:sldId id="272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113" autoAdjust="0"/>
    <p:restoredTop sz="94622" autoAdjust="0"/>
  </p:normalViewPr>
  <p:slideViewPr>
    <p:cSldViewPr>
      <p:cViewPr varScale="1">
        <p:scale>
          <a:sx n="69" d="100"/>
          <a:sy n="69" d="100"/>
        </p:scale>
        <p:origin x="-16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879CBF7-C2B4-4626-8F5E-2B7BDB5AE89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08752-F2C3-4495-9102-D1602E9C226A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4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35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3584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584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584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A8F47C-71BD-460C-AC1F-E2733C8A26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695E0-1E1A-4D54-BC78-9887C3B8A9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C765A-3F40-431B-A000-4595A09AA7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0C5407B-1F63-4521-A653-10B767E93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45CC7-E168-477E-87B5-AFA8C6E6C1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A6A86-E421-4DEE-9284-5952C263EA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F68CC-4A5A-4CB4-9008-773DCFF125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3364F-D54C-42DD-86CA-D50012A52F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7DB67-93AE-4235-BA5E-4ADB07DCBE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0D375-730A-462B-8E68-183B79E0F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72419-32AC-4D46-850E-BE5C5FFBA0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59DF5-DD13-4877-A809-E128F03E3B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D5730E5-09BA-4CC9-B13E-E7A9C4612BA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13716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endParaRPr lang="en-US" sz="54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447800"/>
            <a:ext cx="8229600" cy="36576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GB" sz="5500" b="1">
                <a:solidFill>
                  <a:srgbClr val="CCFFCC"/>
                </a:solidFill>
              </a:rPr>
              <a:t>ENTREPRENEURSHIP</a:t>
            </a:r>
            <a:r>
              <a:rPr lang="en-US" sz="5500" b="1">
                <a:solidFill>
                  <a:srgbClr val="CCFFCC"/>
                </a:solidFill>
              </a:rPr>
              <a:t> 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Lecture No: 31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BY 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CH. SHAHZAD ANSAR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PRO FORMA BALANCE SHEET</a:t>
            </a:r>
            <a:br>
              <a:rPr lang="en-US" sz="3200" b="1"/>
            </a:br>
            <a:r>
              <a:rPr lang="en-US" sz="3200" b="1"/>
              <a:t>Contd…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b="1" u="sng"/>
              <a:t>Liabilities</a:t>
            </a:r>
          </a:p>
          <a:p>
            <a:pPr marL="609600" indent="-609600"/>
            <a:r>
              <a:rPr lang="en-US" b="1"/>
              <a:t>Liabilities </a:t>
            </a:r>
            <a:r>
              <a:rPr lang="en-US"/>
              <a:t>accounts represent everything owed to creditors. </a:t>
            </a:r>
          </a:p>
          <a:p>
            <a:pPr marL="609600" indent="-609600"/>
            <a:r>
              <a:rPr lang="en-US"/>
              <a:t>Current liabilities are due within a year. </a:t>
            </a:r>
          </a:p>
          <a:p>
            <a:pPr marL="609600" indent="-609600"/>
            <a:r>
              <a:rPr lang="en-US"/>
              <a:t>Others are long-term debts. </a:t>
            </a:r>
          </a:p>
          <a:p>
            <a:pPr marL="609600" indent="-609600"/>
            <a:r>
              <a:rPr lang="en-US"/>
              <a:t>It is often necessary to delay payments of bills in order to more effectively manage cash flow. 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PRO FORMA BALANCE SHEET</a:t>
            </a:r>
            <a:br>
              <a:rPr lang="en-US" sz="3200" b="1"/>
            </a:br>
            <a:r>
              <a:rPr lang="en-US" sz="3200" b="1"/>
              <a:t>Contd…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/>
              <a:t>Owners Equity</a:t>
            </a:r>
            <a:endParaRPr lang="en-US"/>
          </a:p>
          <a:p>
            <a:r>
              <a:rPr lang="en-US"/>
              <a:t>This amount represents the excess of all assets over all liabilities. </a:t>
            </a:r>
            <a:endParaRPr lang="en-US" b="1"/>
          </a:p>
          <a:p>
            <a:r>
              <a:rPr lang="en-US"/>
              <a:t>Owners equity represents the net worth of the business. </a:t>
            </a:r>
          </a:p>
          <a:p>
            <a:r>
              <a:rPr lang="en-US"/>
              <a:t>Any profit from the business will also be included in the net worth as retained earnings.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BREAK-EVEN ANALYSIS</a:t>
            </a:r>
            <a:r>
              <a:rPr lang="en-US"/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800" b="1"/>
              <a:t>Break-even </a:t>
            </a:r>
            <a:r>
              <a:rPr lang="en-US" sz="2800"/>
              <a:t>analysis is a technique for determining how many units must be sold in order to break even. 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The firm has fixed cost obligations that must be covered by sales volume in order for a company to break even. 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The break-even point is that volume of sales at which the business will neither make a profit nor incur a loss. 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The break even sales point is the volume of sales needed to cover total variable and fixed expenses.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BREAK-EVEN ANALYSIS</a:t>
            </a:r>
            <a:br>
              <a:rPr lang="en-US" sz="4000" b="1"/>
            </a:br>
            <a:r>
              <a:rPr lang="en-US" sz="4000" b="1"/>
              <a:t>Contd…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Break Even = </a:t>
            </a:r>
            <a:r>
              <a:rPr lang="en-US" i="1"/>
              <a:t>FC</a:t>
            </a:r>
            <a:r>
              <a:rPr lang="en-US"/>
              <a:t> / (</a:t>
            </a:r>
            <a:r>
              <a:rPr lang="en-US" i="1"/>
              <a:t>SP</a:t>
            </a:r>
            <a:r>
              <a:rPr lang="en-US"/>
              <a:t> − </a:t>
            </a:r>
            <a:r>
              <a:rPr lang="en-US" i="1"/>
              <a:t>VC</a:t>
            </a:r>
            <a:r>
              <a:rPr lang="en-US"/>
              <a:t>) </a:t>
            </a:r>
          </a:p>
          <a:p>
            <a:pPr>
              <a:buFont typeface="Wingdings" pitchFamily="2" charset="2"/>
              <a:buNone/>
            </a:pPr>
            <a:r>
              <a:rPr lang="en-US"/>
              <a:t> FC= Fixed Cost</a:t>
            </a:r>
          </a:p>
          <a:p>
            <a:pPr>
              <a:buFont typeface="Wingdings" pitchFamily="2" charset="2"/>
              <a:buNone/>
            </a:pPr>
            <a:r>
              <a:rPr lang="en-US"/>
              <a:t> SP= Selling Price</a:t>
            </a:r>
          </a:p>
          <a:p>
            <a:pPr>
              <a:buFont typeface="Wingdings" pitchFamily="2" charset="2"/>
              <a:buNone/>
            </a:pPr>
            <a:r>
              <a:rPr lang="en-US"/>
              <a:t> VC= Variable Cost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14600"/>
            <a:ext cx="8229600" cy="17065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b="1"/>
              <a:t>THE FINANCIAL PLAN</a:t>
            </a:r>
            <a:r>
              <a:rPr lang="en-US"/>
              <a:t> </a:t>
            </a:r>
            <a:br>
              <a:rPr lang="en-US"/>
            </a:br>
            <a:r>
              <a:rPr lang="en-US"/>
              <a:t>Contd…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PRO FORMA INCOME STATEMENTS</a:t>
            </a:r>
            <a:r>
              <a:rPr lang="en-US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z="2800"/>
              <a:t>Projected net profit= Projected revenues- projected cost and expenses</a:t>
            </a:r>
          </a:p>
          <a:p>
            <a:pPr marL="609600" indent="-609600"/>
            <a:r>
              <a:rPr lang="en-US" sz="2800"/>
              <a:t>Sales is the major source of revenue; since other activities relate to sales, it is usually the first item defined.</a:t>
            </a:r>
            <a:r>
              <a:rPr lang="en-US" b="1"/>
              <a:t> </a:t>
            </a:r>
          </a:p>
          <a:p>
            <a:pPr marL="609600" indent="-609600"/>
            <a:r>
              <a:rPr lang="en-US" sz="2800"/>
              <a:t>In preparing the pro forma income statement, sales by month must be calculated first</a:t>
            </a:r>
            <a:r>
              <a:rPr lang="en-US" sz="2800" b="1"/>
              <a:t>.</a:t>
            </a:r>
            <a:r>
              <a:rPr lang="en-US" sz="280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838200"/>
          </a:xfrm>
          <a:noFill/>
          <a:ln/>
        </p:spPr>
        <p:txBody>
          <a:bodyPr lIns="90488" tIns="44450" rIns="90488" bIns="44450"/>
          <a:lstStyle/>
          <a:p>
            <a:pPr>
              <a:buClr>
                <a:srgbClr val="CCFFCC"/>
              </a:buClr>
            </a:pPr>
            <a:r>
              <a:rPr lang="en-US" sz="3600" b="1"/>
              <a:t>PRO FORMA INCOME STATEMENTS</a:t>
            </a:r>
            <a:br>
              <a:rPr lang="en-US" sz="3600" b="1"/>
            </a:br>
            <a:r>
              <a:rPr lang="en-US" sz="3600" b="1"/>
              <a:t>Contd…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76400"/>
            <a:ext cx="8077200" cy="4953000"/>
          </a:xfrm>
          <a:noFill/>
          <a:ln/>
        </p:spPr>
        <p:txBody>
          <a:bodyPr lIns="90488" tIns="44450" rIns="90488" bIns="44450"/>
          <a:lstStyle/>
          <a:p>
            <a:pPr marL="533400" indent="-533400">
              <a:buFont typeface="Wingdings" pitchFamily="2" charset="2"/>
              <a:buNone/>
            </a:pPr>
            <a:r>
              <a:rPr lang="en-US" sz="2800" b="1" u="sng"/>
              <a:t>Sales Forecasting</a:t>
            </a:r>
          </a:p>
          <a:p>
            <a:pPr marL="533400" indent="-533400"/>
            <a:r>
              <a:rPr lang="en-US" sz="2800"/>
              <a:t>Market research, industry sales, and trial experience might provide the basis for these figures. </a:t>
            </a:r>
          </a:p>
          <a:p>
            <a:pPr marL="533400" indent="-533400"/>
            <a:r>
              <a:rPr lang="en-US" sz="2800"/>
              <a:t>Forecasting techniques, such as a survey of buyers’ intentions or expert opinions, can be used to project sales. </a:t>
            </a:r>
          </a:p>
          <a:p>
            <a:pPr marL="533400" indent="-533400"/>
            <a:r>
              <a:rPr lang="en-US" sz="2800"/>
              <a:t>The costs for achieving increases in sales can be higher in early months.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PRO FORMA INCOME STATEMENTS</a:t>
            </a:r>
            <a:br>
              <a:rPr lang="en-US" sz="3600" b="1"/>
            </a:br>
            <a:r>
              <a:rPr lang="en-US" sz="3600" b="1"/>
              <a:t>Contd…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/>
              <a:t>Sales revenues for an Internet start-up are often more difficult to project. </a:t>
            </a:r>
          </a:p>
          <a:p>
            <a:pPr marL="609600" indent="-609600">
              <a:lnSpc>
                <a:spcPct val="90000"/>
              </a:lnSpc>
            </a:pPr>
            <a:r>
              <a:rPr lang="en-US"/>
              <a:t>The pro forma income statements also provide projections of all operating expenses for each month of the first year. </a:t>
            </a:r>
          </a:p>
          <a:p>
            <a:pPr marL="609600" indent="-609600">
              <a:lnSpc>
                <a:spcPct val="90000"/>
              </a:lnSpc>
            </a:pPr>
            <a:r>
              <a:rPr lang="en-US"/>
              <a:t>In addition to the first year’s statement, projections should be made for years 2 and 3.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PRO FORMA CASH FLOW</a:t>
            </a:r>
            <a:r>
              <a:rPr lang="en-US"/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Cash flow is not the same as profit</a:t>
            </a:r>
            <a:r>
              <a:rPr lang="en-US" b="1"/>
              <a:t>.  </a:t>
            </a:r>
            <a:endParaRPr lang="en-US"/>
          </a:p>
          <a:p>
            <a:pPr marL="609600" indent="-609600"/>
            <a:r>
              <a:rPr lang="en-US"/>
              <a:t>Profit is the result of subtracting expenses from sales. </a:t>
            </a:r>
          </a:p>
          <a:p>
            <a:pPr marL="609600" indent="-609600"/>
            <a:r>
              <a:rPr lang="en-US"/>
              <a:t>Cash flow results from the difference between actual cash receipts and cash payments. </a:t>
            </a:r>
          </a:p>
          <a:p>
            <a:pPr marL="609600" indent="-609600"/>
            <a:r>
              <a:rPr lang="en-US"/>
              <a:t>Cash flows only when actual payments are made or received.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PRO FORMA CASH FLOW</a:t>
            </a:r>
            <a:br>
              <a:rPr lang="en-US" sz="4000" b="1"/>
            </a:br>
            <a:r>
              <a:rPr lang="en-US" sz="4000" b="1"/>
              <a:t>Contd…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u="sng"/>
              <a:t>Projections of Cash Flow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There are two methods: 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/>
              <a:t>In the </a:t>
            </a:r>
            <a:r>
              <a:rPr lang="en-US" sz="2800" b="1"/>
              <a:t>indirect method</a:t>
            </a:r>
            <a:r>
              <a:rPr lang="en-US" sz="2800"/>
              <a:t> some adjustments are made to the net income based on the fact that actual cash may not have actual been received or disbursed. 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/>
              <a:t>The </a:t>
            </a:r>
            <a:r>
              <a:rPr lang="en-US" sz="2800" b="1"/>
              <a:t>direct method</a:t>
            </a:r>
            <a:r>
              <a:rPr lang="en-US" sz="2800"/>
              <a:t>, a simple determination of cash in less cash out, gives a fast indication of the cash position of the new venture at a point in time.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800" b="1" u="sng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PRO FORMA CASH FLOW</a:t>
            </a:r>
            <a:br>
              <a:rPr lang="en-US" sz="4000" b="1"/>
            </a:br>
            <a:r>
              <a:rPr lang="en-US" sz="4000" b="1"/>
              <a:t>Contd…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It is important for the entrepreneur to make monthly projections of cash, pro forma cash flow </a:t>
            </a:r>
          </a:p>
          <a:p>
            <a:pPr>
              <a:lnSpc>
                <a:spcPct val="90000"/>
              </a:lnSpc>
            </a:pPr>
            <a:r>
              <a:rPr lang="en-US" sz="2800"/>
              <a:t>The most difficult problem with projecting cash flows is determining the exact monthly receipts and disbursements. </a:t>
            </a:r>
          </a:p>
          <a:p>
            <a:pPr>
              <a:lnSpc>
                <a:spcPct val="90000"/>
              </a:lnSpc>
            </a:pPr>
            <a:r>
              <a:rPr lang="en-US" sz="2800"/>
              <a:t>The pro forma cash flow is based on best estimates and may need to be revised to ensure accuracy. </a:t>
            </a:r>
          </a:p>
          <a:p>
            <a:pPr>
              <a:lnSpc>
                <a:spcPct val="90000"/>
              </a:lnSpc>
            </a:pPr>
            <a:r>
              <a:rPr lang="en-US" sz="2800"/>
              <a:t>It is useful to provide several scenarios, each based on different levels of success.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PRO FORMA BALANCE SHEET</a:t>
            </a:r>
            <a:r>
              <a:rPr lang="en-US"/>
              <a:t>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/>
              <a:t>Assets</a:t>
            </a:r>
          </a:p>
          <a:p>
            <a:pPr>
              <a:lnSpc>
                <a:spcPct val="80000"/>
              </a:lnSpc>
            </a:pPr>
            <a:r>
              <a:rPr lang="en-US" sz="2400"/>
              <a:t>Assets represent everything of value that is owned by the business. </a:t>
            </a:r>
          </a:p>
          <a:p>
            <a:pPr>
              <a:lnSpc>
                <a:spcPct val="80000"/>
              </a:lnSpc>
            </a:pPr>
            <a:r>
              <a:rPr lang="en-US" sz="2400"/>
              <a:t>The assets are categorized as current or fixed. </a:t>
            </a:r>
          </a:p>
          <a:p>
            <a:pPr>
              <a:lnSpc>
                <a:spcPct val="80000"/>
              </a:lnSpc>
            </a:pPr>
            <a:r>
              <a:rPr lang="en-US" sz="2400"/>
              <a:t>Value is not necessary replacement cost-it is the actual cost expended for the asset. </a:t>
            </a:r>
          </a:p>
          <a:p>
            <a:pPr>
              <a:lnSpc>
                <a:spcPct val="80000"/>
              </a:lnSpc>
            </a:pPr>
            <a:r>
              <a:rPr lang="en-US" sz="2400"/>
              <a:t>Current assets include cash and anything that will be converted into cash within a year. </a:t>
            </a:r>
          </a:p>
          <a:p>
            <a:pPr>
              <a:lnSpc>
                <a:spcPct val="80000"/>
              </a:lnSpc>
            </a:pPr>
            <a:r>
              <a:rPr lang="en-US" sz="2400"/>
              <a:t>Fixed assets are those that will be used over a long period of time. </a:t>
            </a:r>
          </a:p>
          <a:p>
            <a:pPr>
              <a:lnSpc>
                <a:spcPct val="80000"/>
              </a:lnSpc>
            </a:pPr>
            <a:r>
              <a:rPr lang="en-US" sz="2400"/>
              <a:t>Management of receivables, or money owed by customers, is important to the business’ cash flow of the business.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494</TotalTime>
  <Words>662</Words>
  <Application>Microsoft Office PowerPoint</Application>
  <PresentationFormat>On-screen Show (4:3)</PresentationFormat>
  <Paragraphs>63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Slit</vt:lpstr>
      <vt:lpstr>ENTREPRENEURSHIP  Lecture No: 31 BY  CH. SHAHZAD ANSAR</vt:lpstr>
      <vt:lpstr>THE FINANCIAL PLAN  Contd…</vt:lpstr>
      <vt:lpstr>PRO FORMA INCOME STATEMENTS </vt:lpstr>
      <vt:lpstr>PRO FORMA INCOME STATEMENTS Contd…</vt:lpstr>
      <vt:lpstr>PRO FORMA INCOME STATEMENTS Contd…</vt:lpstr>
      <vt:lpstr>PRO FORMA CASH FLOW </vt:lpstr>
      <vt:lpstr>PRO FORMA CASH FLOW Contd…</vt:lpstr>
      <vt:lpstr>PRO FORMA CASH FLOW Contd…</vt:lpstr>
      <vt:lpstr>PRO FORMA BALANCE SHEET </vt:lpstr>
      <vt:lpstr>PRO FORMA BALANCE SHEET Contd…</vt:lpstr>
      <vt:lpstr>PRO FORMA BALANCE SHEET Contd…</vt:lpstr>
      <vt:lpstr>BREAK-EVEN ANALYSIS </vt:lpstr>
      <vt:lpstr>BREAK-EVEN ANALYSIS Contd…</vt:lpstr>
    </vt:vector>
  </TitlesOfParts>
  <Company>T E V T 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 Lecture No: 8 BY  CH. SHAHZAD ANSAR</dc:title>
  <dc:creator>GTTI</dc:creator>
  <cp:lastModifiedBy>Dr Gul zaman khan</cp:lastModifiedBy>
  <cp:revision>127</cp:revision>
  <dcterms:created xsi:type="dcterms:W3CDTF">2005-08-31T20:27:07Z</dcterms:created>
  <dcterms:modified xsi:type="dcterms:W3CDTF">2020-09-14T09:58:40Z</dcterms:modified>
</cp:coreProperties>
</file>